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1.png"/><Relationship Id="rId5" Type="http://schemas.openxmlformats.org/officeDocument/2006/relationships/image" Target="../media/image-15-2.png"/><Relationship Id="rId6" Type="http://schemas.openxmlformats.org/officeDocument/2006/relationships/image" Target="../media/image-15-3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6009"/>
            <a:ext cx="2377440" cy="77106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1508760"/>
            <a:ext cx="10927080" cy="0"/>
          </a:xfrm>
          <a:prstGeom prst="line">
            <a:avLst/>
          </a:prstGeom>
          <a:noFill/>
          <a:ln w="17780">
            <a:solidFill>
              <a:srgbClr val="0A7F98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40080" y="1993392"/>
            <a:ext cx="10927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7F98"/>
                </a:solidFill>
              </a:rPr>
              <a:t>RESULTADOS PRINCIPALES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40080" y="2578608"/>
            <a:ext cx="1092708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3D6F"/>
                </a:solidFill>
              </a:rPr>
              <a:t>Encuesta APYME–UNPAZ sobre la situación de las PyMEs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3547872"/>
            <a:ext cx="10927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7F98"/>
                </a:solidFill>
              </a:rPr>
              <a:t>Primer semestre de 2026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40080" y="4160520"/>
            <a:ext cx="10927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1F2933"/>
                </a:solidFill>
              </a:rPr>
              <a:t>Análisis descriptivo de 152 respuestas empresarias</a:t>
            </a:r>
            <a:endParaRPr lang="en-US" sz="1450" dirty="0"/>
          </a:p>
        </p:txBody>
      </p:sp>
      <p:pic>
        <p:nvPicPr>
          <p:cNvPr id="8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942" y="4983480"/>
            <a:ext cx="1630157" cy="640080"/>
          </a:xfrm>
          <a:prstGeom prst="rect">
            <a:avLst/>
          </a:prstGeom>
        </p:spPr>
      </p:pic>
      <p:pic>
        <p:nvPicPr>
          <p:cNvPr id="9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4768" y="4999093"/>
            <a:ext cx="1554480" cy="60885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40080" y="6263640"/>
            <a:ext cx="10927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670"/>
                </a:solidFill>
              </a:rPr>
              <a:t>APYME – UNPAZ | Julio de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Financiamiento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El crédito favorable es excepcional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Predomina el autofinanciamiento; la mitad mantiene deuda financiera vigente.</a:t>
            </a:r>
            <a:endParaRPr lang="en-US" sz="1250" dirty="0"/>
          </a:p>
        </p:txBody>
      </p:sp>
      <p:pic>
        <p:nvPicPr>
          <p:cNvPr id="11" name="Image 3" descr="/tmp/ppt_assets/word/media/image15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267" y="1874520"/>
            <a:ext cx="4995427" cy="2331720"/>
          </a:xfrm>
          <a:prstGeom prst="rect">
            <a:avLst/>
          </a:prstGeom>
        </p:spPr>
      </p:pic>
      <p:pic>
        <p:nvPicPr>
          <p:cNvPr id="12" name="Image 4" descr="/tmp/ppt_assets/word/media/image19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8005" y="1874520"/>
            <a:ext cx="4566191" cy="274320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68680" y="4617720"/>
            <a:ext cx="402336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C99B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7,2%</a:t>
            </a:r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obtuvo financiamiento en condiciones favorables</a:t>
            </a:r>
            <a:endParaRPr lang="en-US" sz="2200" dirty="0"/>
          </a:p>
        </p:txBody>
      </p:sp>
      <p:sp>
        <p:nvSpPr>
          <p:cNvPr id="14" name="Text 7"/>
          <p:cNvSpPr/>
          <p:nvPr/>
        </p:nvSpPr>
        <p:spPr>
          <a:xfrm>
            <a:off x="6236208" y="4617720"/>
            <a:ext cx="388620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74,3%</a:t>
            </a:r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financia con recursos propios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960120" y="5687568"/>
            <a:ext cx="10287000" cy="420624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La restricción crediticia limita capital de trabajo, modernización y expansión.</a:t>
            </a: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7" name="Text 10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Endeudamiento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Endeudamiento: deuda vigente y rechazo al crédito caro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Las tasas elevadas y la preferencia por no endeudarse dominan las respuestas.</a:t>
            </a:r>
            <a:endParaRPr lang="en-US" sz="1250" dirty="0"/>
          </a:p>
        </p:txBody>
      </p:sp>
      <p:pic>
        <p:nvPicPr>
          <p:cNvPr id="11" name="Image 3" descr="/tmp/ppt_assets/word/media/image16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079" y="1874520"/>
            <a:ext cx="4991521" cy="2331720"/>
          </a:xfrm>
          <a:prstGeom prst="rect">
            <a:avLst/>
          </a:prstGeom>
        </p:spPr>
      </p:pic>
      <p:pic>
        <p:nvPicPr>
          <p:cNvPr id="12" name="Image 4" descr="/tmp/ppt_assets/word/media/image17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7292" y="1874520"/>
            <a:ext cx="4987615" cy="233172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96112" y="4617720"/>
            <a:ext cx="365760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50,0%</a:t>
            </a:r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mantiene deuda financiera vigente</a:t>
            </a:r>
            <a:endParaRPr lang="en-US" sz="2200" dirty="0"/>
          </a:p>
        </p:txBody>
      </p:sp>
      <p:sp>
        <p:nvSpPr>
          <p:cNvPr id="14" name="Text 7"/>
          <p:cNvSpPr/>
          <p:nvPr/>
        </p:nvSpPr>
        <p:spPr>
          <a:xfrm>
            <a:off x="6172200" y="4617720"/>
            <a:ext cx="452628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49,3%</a:t>
            </a:r>
            <a:pPr indent="0" marL="0">
              <a:buNone/>
            </a:pP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menciona tasas elevadas como motivo para no tomar deuda</a:t>
            </a:r>
            <a:endParaRPr lang="en-US" sz="2100" dirty="0"/>
          </a:p>
        </p:txBody>
      </p:sp>
      <p:sp>
        <p:nvSpPr>
          <p:cNvPr id="15" name="Text 8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6" name="Text 9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Costos productivos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Costos: energía, combustible e insumos presionan márgenes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Casi dos tercios señalan fuerte impacto de tarifas e insumos.</a:t>
            </a:r>
            <a:endParaRPr lang="en-US" sz="1250" dirty="0"/>
          </a:p>
        </p:txBody>
      </p:sp>
      <p:pic>
        <p:nvPicPr>
          <p:cNvPr id="11" name="Image 3" descr="/tmp/ppt_assets/word/media/image21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933469"/>
            <a:ext cx="5166360" cy="2030942"/>
          </a:xfrm>
          <a:prstGeom prst="rect">
            <a:avLst/>
          </a:prstGeom>
        </p:spPr>
      </p:pic>
      <p:pic>
        <p:nvPicPr>
          <p:cNvPr id="12" name="Image 4" descr="/tmp/ppt_assets/word/media/image2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1935057"/>
            <a:ext cx="5166360" cy="2027766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96112" y="4507992"/>
            <a:ext cx="443484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63,2%</a:t>
            </a:r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sufrió fuerte impacto por aumentos de tarifas e insumos</a:t>
            </a:r>
            <a:endParaRPr lang="en-US" sz="2200" dirty="0"/>
          </a:p>
        </p:txBody>
      </p:sp>
      <p:sp>
        <p:nvSpPr>
          <p:cNvPr id="14" name="Text 7"/>
          <p:cNvSpPr/>
          <p:nvPr/>
        </p:nvSpPr>
        <p:spPr>
          <a:xfrm>
            <a:off x="6309360" y="4507992"/>
            <a:ext cx="411480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53,3%</a:t>
            </a:r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menciona energía como rubro de mayor impacto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005840" y="5650992"/>
            <a:ext cx="10149840" cy="438912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La presión de costos agrava la caída de margen y reduce la capacidad de absorber competencia.</a:t>
            </a: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7" name="Text 10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Perfil de la muestra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La muestra combina empresas consolidadas y presencia territorial amplia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La mayoría son micro y pequeñas, con alta antigüedad y fuerte vinculación con APYME.</a:t>
            </a:r>
            <a:endParaRPr lang="en-US" sz="1250" dirty="0"/>
          </a:p>
        </p:txBody>
      </p:sp>
      <p:pic>
        <p:nvPicPr>
          <p:cNvPr id="11" name="Image 3" descr="/tmp/ppt_assets/word/media/image26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" y="2026878"/>
            <a:ext cx="3749040" cy="1752684"/>
          </a:xfrm>
          <a:prstGeom prst="rect">
            <a:avLst/>
          </a:prstGeom>
        </p:spPr>
      </p:pic>
      <p:pic>
        <p:nvPicPr>
          <p:cNvPr id="12" name="Image 4" descr="/tmp/ppt_assets/word/media/image25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361" y="4160520"/>
            <a:ext cx="3461903" cy="1874520"/>
          </a:xfrm>
          <a:prstGeom prst="rect">
            <a:avLst/>
          </a:prstGeom>
        </p:spPr>
      </p:pic>
      <p:pic>
        <p:nvPicPr>
          <p:cNvPr id="13" name="Image 5" descr="/tmp/ppt_assets/word/media/image24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5529" y="1874520"/>
            <a:ext cx="3660125" cy="3886200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4480560" y="6062472"/>
            <a:ext cx="214884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88,8%</a:t>
            </a:r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 y pequeñas empresas</a:t>
            </a:r>
            <a:endParaRPr lang="en-US" sz="1300" dirty="0"/>
          </a:p>
        </p:txBody>
      </p:sp>
      <p:sp>
        <p:nvSpPr>
          <p:cNvPr id="15" name="Text 7"/>
          <p:cNvSpPr/>
          <p:nvPr/>
        </p:nvSpPr>
        <p:spPr>
          <a:xfrm>
            <a:off x="6675120" y="6062472"/>
            <a:ext cx="196596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77,6%</a:t>
            </a:r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más de 16 años</a:t>
            </a:r>
            <a:endParaRPr lang="en-US" sz="1300" dirty="0"/>
          </a:p>
        </p:txBody>
      </p:sp>
      <p:sp>
        <p:nvSpPr>
          <p:cNvPr id="16" name="Text 8"/>
          <p:cNvSpPr/>
          <p:nvPr/>
        </p:nvSpPr>
        <p:spPr>
          <a:xfrm>
            <a:off x="8732520" y="6062472"/>
            <a:ext cx="219456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71,7%</a:t>
            </a:r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asociadas a APYME</a:t>
            </a:r>
            <a:endParaRPr lang="en-US" sz="1300" dirty="0"/>
          </a:p>
        </p:txBody>
      </p:sp>
      <p:sp>
        <p:nvSpPr>
          <p:cNvPr id="17" name="Text 9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8" name="Text 10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13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Cruce por tamaño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El deterioro atraviesa tamaños empresariales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El impacto no queda concentrado en un único estrato.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548640" y="1965960"/>
            <a:ext cx="1417320" cy="384048"/>
          </a:xfrm>
          <a:prstGeom prst="rect">
            <a:avLst/>
          </a:prstGeom>
          <a:solidFill>
            <a:srgbClr val="173D6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70" b="1" dirty="0">
                <a:solidFill>
                  <a:srgbClr val="FFFFFF"/>
                </a:solidFill>
              </a:rPr>
              <a:t>Tamaño</a:t>
            </a:r>
            <a:endParaRPr lang="en-US" sz="870" dirty="0"/>
          </a:p>
        </p:txBody>
      </p:sp>
      <p:sp>
        <p:nvSpPr>
          <p:cNvPr id="12" name="Text 7"/>
          <p:cNvSpPr/>
          <p:nvPr/>
        </p:nvSpPr>
        <p:spPr>
          <a:xfrm>
            <a:off x="1965960" y="1965960"/>
            <a:ext cx="594360" cy="384048"/>
          </a:xfrm>
          <a:prstGeom prst="rect">
            <a:avLst/>
          </a:prstGeom>
          <a:solidFill>
            <a:srgbClr val="173D6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70" b="1" dirty="0">
                <a:solidFill>
                  <a:srgbClr val="FFFFFF"/>
                </a:solidFill>
              </a:rPr>
              <a:t>n</a:t>
            </a:r>
            <a:endParaRPr lang="en-US" sz="870" dirty="0"/>
          </a:p>
        </p:txBody>
      </p:sp>
      <p:sp>
        <p:nvSpPr>
          <p:cNvPr id="13" name="Text 8"/>
          <p:cNvSpPr/>
          <p:nvPr/>
        </p:nvSpPr>
        <p:spPr>
          <a:xfrm>
            <a:off x="2560320" y="1965960"/>
            <a:ext cx="1874520" cy="384048"/>
          </a:xfrm>
          <a:prstGeom prst="rect">
            <a:avLst/>
          </a:prstGeom>
          <a:solidFill>
            <a:srgbClr val="173D6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70" b="1" dirty="0">
                <a:solidFill>
                  <a:srgbClr val="FFFFFF"/>
                </a:solidFill>
              </a:rPr>
              <a:t>Situación empeoró</a:t>
            </a:r>
            <a:endParaRPr lang="en-US" sz="870" dirty="0"/>
          </a:p>
        </p:txBody>
      </p:sp>
      <p:sp>
        <p:nvSpPr>
          <p:cNvPr id="14" name="Text 9"/>
          <p:cNvSpPr/>
          <p:nvPr/>
        </p:nvSpPr>
        <p:spPr>
          <a:xfrm>
            <a:off x="4434840" y="1965960"/>
            <a:ext cx="1874520" cy="384048"/>
          </a:xfrm>
          <a:prstGeom prst="rect">
            <a:avLst/>
          </a:prstGeom>
          <a:solidFill>
            <a:srgbClr val="173D6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70" b="1" dirty="0">
                <a:solidFill>
                  <a:srgbClr val="FFFFFF"/>
                </a:solidFill>
              </a:rPr>
              <a:t>Ventas disminuyeron</a:t>
            </a:r>
            <a:endParaRPr lang="en-US" sz="870" dirty="0"/>
          </a:p>
        </p:txBody>
      </p:sp>
      <p:sp>
        <p:nvSpPr>
          <p:cNvPr id="15" name="Text 10"/>
          <p:cNvSpPr/>
          <p:nvPr/>
        </p:nvSpPr>
        <p:spPr>
          <a:xfrm>
            <a:off x="6309360" y="1965960"/>
            <a:ext cx="1874520" cy="384048"/>
          </a:xfrm>
          <a:prstGeom prst="rect">
            <a:avLst/>
          </a:prstGeom>
          <a:solidFill>
            <a:srgbClr val="173D6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70" b="1" dirty="0">
                <a:solidFill>
                  <a:srgbClr val="FFFFFF"/>
                </a:solidFill>
              </a:rPr>
              <a:t>Resultado negativo</a:t>
            </a:r>
            <a:endParaRPr lang="en-US" sz="870" dirty="0"/>
          </a:p>
        </p:txBody>
      </p:sp>
      <p:sp>
        <p:nvSpPr>
          <p:cNvPr id="16" name="Text 11"/>
          <p:cNvSpPr/>
          <p:nvPr/>
        </p:nvSpPr>
        <p:spPr>
          <a:xfrm>
            <a:off x="8183880" y="1965960"/>
            <a:ext cx="1828800" cy="384048"/>
          </a:xfrm>
          <a:prstGeom prst="rect">
            <a:avLst/>
          </a:prstGeom>
          <a:solidFill>
            <a:srgbClr val="173D6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70" b="1" dirty="0">
                <a:solidFill>
                  <a:srgbClr val="FFFFFF"/>
                </a:solidFill>
              </a:rPr>
              <a:t>Personal disminuyó</a:t>
            </a:r>
            <a:endParaRPr lang="en-US" sz="870" dirty="0"/>
          </a:p>
        </p:txBody>
      </p:sp>
      <p:sp>
        <p:nvSpPr>
          <p:cNvPr id="17" name="Text 12"/>
          <p:cNvSpPr/>
          <p:nvPr/>
        </p:nvSpPr>
        <p:spPr>
          <a:xfrm>
            <a:off x="10012680" y="1965960"/>
            <a:ext cx="1600200" cy="384048"/>
          </a:xfrm>
          <a:prstGeom prst="rect">
            <a:avLst/>
          </a:prstGeom>
          <a:solidFill>
            <a:srgbClr val="173D6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870" b="1" dirty="0">
                <a:solidFill>
                  <a:srgbClr val="FFFFFF"/>
                </a:solidFill>
              </a:rPr>
              <a:t>Fuerte impacto costos</a:t>
            </a:r>
            <a:endParaRPr lang="en-US" sz="870" dirty="0"/>
          </a:p>
        </p:txBody>
      </p:sp>
      <p:sp>
        <p:nvSpPr>
          <p:cNvPr id="18" name="Text 13"/>
          <p:cNvSpPr/>
          <p:nvPr/>
        </p:nvSpPr>
        <p:spPr>
          <a:xfrm>
            <a:off x="548640" y="2350008"/>
            <a:ext cx="141732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Micro</a:t>
            </a:r>
            <a:endParaRPr lang="en-US" sz="1000" dirty="0"/>
          </a:p>
        </p:txBody>
      </p:sp>
      <p:sp>
        <p:nvSpPr>
          <p:cNvPr id="19" name="Text 14"/>
          <p:cNvSpPr/>
          <p:nvPr/>
        </p:nvSpPr>
        <p:spPr>
          <a:xfrm>
            <a:off x="1965960" y="2350008"/>
            <a:ext cx="59436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66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2560320" y="2350008"/>
            <a:ext cx="187452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59,1%</a:t>
            </a:r>
            <a:endParaRPr lang="en-US" sz="1000" dirty="0"/>
          </a:p>
        </p:txBody>
      </p:sp>
      <p:sp>
        <p:nvSpPr>
          <p:cNvPr id="21" name="Text 16"/>
          <p:cNvSpPr/>
          <p:nvPr/>
        </p:nvSpPr>
        <p:spPr>
          <a:xfrm>
            <a:off x="4434840" y="2350008"/>
            <a:ext cx="187452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59,1%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6309360" y="2350008"/>
            <a:ext cx="187452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56,1%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8183880" y="2350008"/>
            <a:ext cx="182880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33,3%</a:t>
            </a:r>
            <a:endParaRPr lang="en-US" sz="1000" dirty="0"/>
          </a:p>
        </p:txBody>
      </p:sp>
      <p:sp>
        <p:nvSpPr>
          <p:cNvPr id="24" name="Text 19"/>
          <p:cNvSpPr/>
          <p:nvPr/>
        </p:nvSpPr>
        <p:spPr>
          <a:xfrm>
            <a:off x="10012680" y="2350008"/>
            <a:ext cx="160020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59,1%</a:t>
            </a:r>
            <a:endParaRPr lang="en-US" sz="1000" dirty="0"/>
          </a:p>
        </p:txBody>
      </p:sp>
      <p:sp>
        <p:nvSpPr>
          <p:cNvPr id="25" name="Text 20"/>
          <p:cNvSpPr/>
          <p:nvPr/>
        </p:nvSpPr>
        <p:spPr>
          <a:xfrm>
            <a:off x="548640" y="2779776"/>
            <a:ext cx="1417320" cy="429768"/>
          </a:xfrm>
          <a:prstGeom prst="rect">
            <a:avLst/>
          </a:prstGeom>
          <a:solidFill>
            <a:srgbClr val="EAF4F7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Pequeña</a:t>
            </a:r>
            <a:endParaRPr lang="en-US" sz="1000" dirty="0"/>
          </a:p>
        </p:txBody>
      </p:sp>
      <p:sp>
        <p:nvSpPr>
          <p:cNvPr id="26" name="Text 21"/>
          <p:cNvSpPr/>
          <p:nvPr/>
        </p:nvSpPr>
        <p:spPr>
          <a:xfrm>
            <a:off x="1965960" y="2779776"/>
            <a:ext cx="594360" cy="429768"/>
          </a:xfrm>
          <a:prstGeom prst="rect">
            <a:avLst/>
          </a:prstGeom>
          <a:solidFill>
            <a:srgbClr val="EAF4F7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69</a:t>
            </a:r>
            <a:endParaRPr lang="en-US" sz="1000" dirty="0"/>
          </a:p>
        </p:txBody>
      </p:sp>
      <p:sp>
        <p:nvSpPr>
          <p:cNvPr id="27" name="Text 22"/>
          <p:cNvSpPr/>
          <p:nvPr/>
        </p:nvSpPr>
        <p:spPr>
          <a:xfrm>
            <a:off x="2560320" y="2779776"/>
            <a:ext cx="1874520" cy="429768"/>
          </a:xfrm>
          <a:prstGeom prst="rect">
            <a:avLst/>
          </a:prstGeom>
          <a:solidFill>
            <a:srgbClr val="EAF4F7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66,7%</a:t>
            </a:r>
            <a:endParaRPr lang="en-US" sz="1000" dirty="0"/>
          </a:p>
        </p:txBody>
      </p:sp>
      <p:sp>
        <p:nvSpPr>
          <p:cNvPr id="28" name="Text 23"/>
          <p:cNvSpPr/>
          <p:nvPr/>
        </p:nvSpPr>
        <p:spPr>
          <a:xfrm>
            <a:off x="4434840" y="2779776"/>
            <a:ext cx="1874520" cy="429768"/>
          </a:xfrm>
          <a:prstGeom prst="rect">
            <a:avLst/>
          </a:prstGeom>
          <a:solidFill>
            <a:srgbClr val="EAF4F7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58,0%</a:t>
            </a:r>
            <a:endParaRPr lang="en-US" sz="1000" dirty="0"/>
          </a:p>
        </p:txBody>
      </p:sp>
      <p:sp>
        <p:nvSpPr>
          <p:cNvPr id="29" name="Text 24"/>
          <p:cNvSpPr/>
          <p:nvPr/>
        </p:nvSpPr>
        <p:spPr>
          <a:xfrm>
            <a:off x="6309360" y="2779776"/>
            <a:ext cx="1874520" cy="429768"/>
          </a:xfrm>
          <a:prstGeom prst="rect">
            <a:avLst/>
          </a:prstGeom>
          <a:solidFill>
            <a:srgbClr val="EAF4F7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65,2%</a:t>
            </a:r>
            <a:endParaRPr lang="en-US" sz="1000" dirty="0"/>
          </a:p>
        </p:txBody>
      </p:sp>
      <p:sp>
        <p:nvSpPr>
          <p:cNvPr id="30" name="Text 25"/>
          <p:cNvSpPr/>
          <p:nvPr/>
        </p:nvSpPr>
        <p:spPr>
          <a:xfrm>
            <a:off x="8183880" y="2779776"/>
            <a:ext cx="1828800" cy="429768"/>
          </a:xfrm>
          <a:prstGeom prst="rect">
            <a:avLst/>
          </a:prstGeom>
          <a:solidFill>
            <a:srgbClr val="EAF4F7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42,0%</a:t>
            </a:r>
            <a:endParaRPr lang="en-US" sz="1000" dirty="0"/>
          </a:p>
        </p:txBody>
      </p:sp>
      <p:sp>
        <p:nvSpPr>
          <p:cNvPr id="31" name="Text 26"/>
          <p:cNvSpPr/>
          <p:nvPr/>
        </p:nvSpPr>
        <p:spPr>
          <a:xfrm>
            <a:off x="10012680" y="2779776"/>
            <a:ext cx="1600200" cy="429768"/>
          </a:xfrm>
          <a:prstGeom prst="rect">
            <a:avLst/>
          </a:prstGeom>
          <a:solidFill>
            <a:srgbClr val="EAF4F7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66,7%</a:t>
            </a:r>
            <a:endParaRPr lang="en-US" sz="1000" dirty="0"/>
          </a:p>
        </p:txBody>
      </p:sp>
      <p:sp>
        <p:nvSpPr>
          <p:cNvPr id="32" name="Text 27"/>
          <p:cNvSpPr/>
          <p:nvPr/>
        </p:nvSpPr>
        <p:spPr>
          <a:xfrm>
            <a:off x="548640" y="3209544"/>
            <a:ext cx="141732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Mediana</a:t>
            </a:r>
            <a:endParaRPr lang="en-US" sz="1000" dirty="0"/>
          </a:p>
        </p:txBody>
      </p:sp>
      <p:sp>
        <p:nvSpPr>
          <p:cNvPr id="33" name="Text 28"/>
          <p:cNvSpPr/>
          <p:nvPr/>
        </p:nvSpPr>
        <p:spPr>
          <a:xfrm>
            <a:off x="1965960" y="3209544"/>
            <a:ext cx="59436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17</a:t>
            </a:r>
            <a:endParaRPr lang="en-US" sz="1000" dirty="0"/>
          </a:p>
        </p:txBody>
      </p:sp>
      <p:sp>
        <p:nvSpPr>
          <p:cNvPr id="34" name="Text 29"/>
          <p:cNvSpPr/>
          <p:nvPr/>
        </p:nvSpPr>
        <p:spPr>
          <a:xfrm>
            <a:off x="2560320" y="3209544"/>
            <a:ext cx="187452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58,8%</a:t>
            </a:r>
            <a:endParaRPr lang="en-US" sz="1000" dirty="0"/>
          </a:p>
        </p:txBody>
      </p:sp>
      <p:sp>
        <p:nvSpPr>
          <p:cNvPr id="35" name="Text 30"/>
          <p:cNvSpPr/>
          <p:nvPr/>
        </p:nvSpPr>
        <p:spPr>
          <a:xfrm>
            <a:off x="4434840" y="3209544"/>
            <a:ext cx="187452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52,9%</a:t>
            </a:r>
            <a:endParaRPr lang="en-US" sz="1000" dirty="0"/>
          </a:p>
        </p:txBody>
      </p:sp>
      <p:sp>
        <p:nvSpPr>
          <p:cNvPr id="36" name="Text 31"/>
          <p:cNvSpPr/>
          <p:nvPr/>
        </p:nvSpPr>
        <p:spPr>
          <a:xfrm>
            <a:off x="6309360" y="3209544"/>
            <a:ext cx="187452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58,8%</a:t>
            </a:r>
            <a:endParaRPr lang="en-US" sz="1000" dirty="0"/>
          </a:p>
        </p:txBody>
      </p:sp>
      <p:sp>
        <p:nvSpPr>
          <p:cNvPr id="37" name="Text 32"/>
          <p:cNvSpPr/>
          <p:nvPr/>
        </p:nvSpPr>
        <p:spPr>
          <a:xfrm>
            <a:off x="8183880" y="3209544"/>
            <a:ext cx="182880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23,5%</a:t>
            </a:r>
            <a:endParaRPr lang="en-US" sz="1000" dirty="0"/>
          </a:p>
        </p:txBody>
      </p:sp>
      <p:sp>
        <p:nvSpPr>
          <p:cNvPr id="38" name="Text 33"/>
          <p:cNvSpPr/>
          <p:nvPr/>
        </p:nvSpPr>
        <p:spPr>
          <a:xfrm>
            <a:off x="10012680" y="3209544"/>
            <a:ext cx="1600200" cy="429768"/>
          </a:xfrm>
          <a:prstGeom prst="rect">
            <a:avLst/>
          </a:prstGeom>
          <a:solidFill>
            <a:srgbClr val="FFFFFF"/>
          </a:solidFill>
          <a:ln w="8890">
            <a:solidFill>
              <a:srgbClr val="D7E5EA"/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F2933"/>
                </a:solidFill>
              </a:rPr>
              <a:t>64,7%</a:t>
            </a:r>
            <a:endParaRPr lang="en-US" sz="1000" dirty="0"/>
          </a:p>
        </p:txBody>
      </p:sp>
      <p:sp>
        <p:nvSpPr>
          <p:cNvPr id="39" name="Text 34"/>
          <p:cNvSpPr/>
          <p:nvPr/>
        </p:nvSpPr>
        <p:spPr>
          <a:xfrm>
            <a:off x="868680" y="4434840"/>
            <a:ext cx="457200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Pequeñas</a:t>
            </a:r>
            <a:pPr indent="0" marL="0">
              <a:buNone/>
            </a:pP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muestran los registros más altos de situación empeorada, resultado negativo y costos.</a:t>
            </a:r>
            <a:endParaRPr lang="en-US" sz="2100" dirty="0"/>
          </a:p>
        </p:txBody>
      </p:sp>
      <p:sp>
        <p:nvSpPr>
          <p:cNvPr id="40" name="Text 35"/>
          <p:cNvSpPr/>
          <p:nvPr/>
        </p:nvSpPr>
        <p:spPr>
          <a:xfrm>
            <a:off x="5943600" y="4434840"/>
            <a:ext cx="475488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A7F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Medianas</a:t>
            </a:r>
            <a:pPr indent="0" marL="0">
              <a:buNone/>
            </a:pP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también exhiben deterioro mayoritario, aunque con menor caída de empleo.</a:t>
            </a:r>
            <a:endParaRPr lang="en-US" sz="2100" dirty="0"/>
          </a:p>
        </p:txBody>
      </p:sp>
      <p:sp>
        <p:nvSpPr>
          <p:cNvPr id="41" name="Text 36"/>
          <p:cNvSpPr/>
          <p:nvPr/>
        </p:nvSpPr>
        <p:spPr>
          <a:xfrm>
            <a:off x="1024128" y="5715000"/>
            <a:ext cx="10149840" cy="411480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La lectura transversal refuerza que el problema es sistémico y no se explica solo por la fragilidad de firmas pequeñas.</a:t>
            </a:r>
            <a:endParaRPr lang="en-US" sz="1600" dirty="0"/>
          </a:p>
        </p:txBody>
      </p:sp>
      <p:sp>
        <p:nvSpPr>
          <p:cNvPr id="42" name="Text 37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43" name="Text 38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14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Cierre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Cinco resultados para priorizar la discusión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La encuesta deja una agenda de seguimiento y transferencia centrada en evidencia.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749808" y="1874520"/>
            <a:ext cx="384048" cy="384048"/>
          </a:xfrm>
          <a:prstGeom prst="rect">
            <a:avLst/>
          </a:prstGeom>
          <a:solidFill>
            <a:srgbClr val="0A7F98"/>
          </a:solidFill>
          <a:ln>
            <a:solidFill>
              <a:srgbClr val="0A7F98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1298448" y="1865376"/>
            <a:ext cx="10012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2933"/>
                </a:solidFill>
              </a:rPr>
              <a:t>Caída de actividad y demanda: ventas, situación general y resultados se deterioran en simultáneo.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749808" y="2660904"/>
            <a:ext cx="384048" cy="384048"/>
          </a:xfrm>
          <a:prstGeom prst="rect">
            <a:avLst/>
          </a:prstGeom>
          <a:solidFill>
            <a:srgbClr val="0A7F98"/>
          </a:solidFill>
          <a:ln>
            <a:solidFill>
              <a:srgbClr val="0A7F98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1298448" y="2651760"/>
            <a:ext cx="10012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2933"/>
                </a:solidFill>
              </a:rPr>
              <a:t>Capacidad ociosa: la mitad opera hasta el 50% de la capacidad instalada.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749808" y="3447288"/>
            <a:ext cx="384048" cy="384048"/>
          </a:xfrm>
          <a:prstGeom prst="rect">
            <a:avLst/>
          </a:prstGeom>
          <a:solidFill>
            <a:srgbClr val="0A7F98"/>
          </a:solidFill>
          <a:ln>
            <a:solidFill>
              <a:srgbClr val="0A7F98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1298448" y="3438144"/>
            <a:ext cx="10012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2933"/>
                </a:solidFill>
              </a:rPr>
              <a:t>Empleo bajo presión: todavía se sostiene, pero el balance y las expectativas son contractivas.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749808" y="4233672"/>
            <a:ext cx="384048" cy="384048"/>
          </a:xfrm>
          <a:prstGeom prst="rect">
            <a:avLst/>
          </a:prstGeom>
          <a:solidFill>
            <a:srgbClr val="0A7F98"/>
          </a:solidFill>
          <a:ln>
            <a:solidFill>
              <a:srgbClr val="0A7F98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298448" y="4224528"/>
            <a:ext cx="10012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2933"/>
                </a:solidFill>
              </a:rPr>
              <a:t>Financiamiento insuficiente: predomina el capital propio y el crédito favorable es marginal.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749808" y="5020056"/>
            <a:ext cx="384048" cy="384048"/>
          </a:xfrm>
          <a:prstGeom prst="rect">
            <a:avLst/>
          </a:prstGeom>
          <a:solidFill>
            <a:srgbClr val="0A7F98"/>
          </a:solidFill>
          <a:ln>
            <a:solidFill>
              <a:srgbClr val="0A7F98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5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1298448" y="5010912"/>
            <a:ext cx="10012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F2933"/>
                </a:solidFill>
              </a:rPr>
              <a:t>Costos e importaciones tensionan competitividad y márgenes.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868680" y="5532120"/>
            <a:ext cx="10515600" cy="438912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La repetición periódica de la encuesta permitirá pasar de un corte inicial a una serie de evolución de las PyMEs.</a:t>
            </a:r>
            <a:endParaRPr lang="en-US" sz="1600" dirty="0"/>
          </a:p>
        </p:txBody>
      </p:sp>
      <p:pic>
        <p:nvPicPr>
          <p:cNvPr id="22" name="Image 3" descr="/mnt/data/ppt_assets_apymedeck/image1_crop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876" y="6327648"/>
            <a:ext cx="789432" cy="256032"/>
          </a:xfrm>
          <a:prstGeom prst="rect">
            <a:avLst/>
          </a:prstGeom>
        </p:spPr>
      </p:pic>
      <p:pic>
        <p:nvPicPr>
          <p:cNvPr id="23" name="Image 4" descr="/mnt/data/ppt_assets_apymedeck/image28_crop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2985" y="6309360"/>
            <a:ext cx="698639" cy="274320"/>
          </a:xfrm>
          <a:prstGeom prst="rect">
            <a:avLst/>
          </a:prstGeom>
        </p:spPr>
      </p:pic>
      <p:pic>
        <p:nvPicPr>
          <p:cNvPr id="24" name="Image 5" descr="/mnt/data/ppt_assets_apymedeck/image29_crop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5389" y="6309360"/>
            <a:ext cx="700373" cy="27432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4846320" y="6336792"/>
            <a:ext cx="6537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D6670"/>
                </a:solidFill>
              </a:rPr>
              <a:t>APYME – UNPAZ | Primer semestre de 2026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Lectura ejecutiva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El diagnóstico: contracción en cadena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Los principales indicadores convergen en caída de actividad, margen, capacidad e inversión.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685800" y="2194560"/>
            <a:ext cx="36118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62,5%</a:t>
            </a:r>
            <a:pPr indent="0" marL="0">
              <a:buNone/>
            </a:pP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empeoró su</a:t>
            </a: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situación general</a:t>
            </a:r>
            <a:endParaRPr lang="en-US" sz="3000" dirty="0"/>
          </a:p>
        </p:txBody>
      </p:sp>
      <p:sp>
        <p:nvSpPr>
          <p:cNvPr id="12" name="Text 7"/>
          <p:cNvSpPr/>
          <p:nvPr/>
        </p:nvSpPr>
        <p:spPr>
          <a:xfrm>
            <a:off x="4434840" y="2194560"/>
            <a:ext cx="36118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57,9%</a:t>
            </a:r>
            <a:pPr indent="0" marL="0">
              <a:buNone/>
            </a:pP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registró caída</a:t>
            </a: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ventas</a:t>
            </a:r>
            <a:endParaRPr lang="en-US" sz="3000" dirty="0"/>
          </a:p>
        </p:txBody>
      </p:sp>
      <p:sp>
        <p:nvSpPr>
          <p:cNvPr id="13" name="Text 8"/>
          <p:cNvSpPr/>
          <p:nvPr/>
        </p:nvSpPr>
        <p:spPr>
          <a:xfrm>
            <a:off x="8183880" y="2194560"/>
            <a:ext cx="36118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60,5%</a:t>
            </a:r>
            <a:pPr indent="0" marL="0">
              <a:buNone/>
            </a:pP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tuvo resultado</a:t>
            </a: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económico negativo</a:t>
            </a:r>
            <a:endParaRPr lang="en-US" sz="3000" dirty="0"/>
          </a:p>
        </p:txBody>
      </p:sp>
      <p:sp>
        <p:nvSpPr>
          <p:cNvPr id="14" name="Text 9"/>
          <p:cNvSpPr/>
          <p:nvPr/>
        </p:nvSpPr>
        <p:spPr>
          <a:xfrm>
            <a:off x="685800" y="3767328"/>
            <a:ext cx="36118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53,9%</a:t>
            </a:r>
            <a:pPr indent="0" marL="0">
              <a:buNone/>
            </a:pP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redujo capacidad</a:t>
            </a: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utilizada</a:t>
            </a:r>
            <a:endParaRPr lang="en-US" sz="3000" dirty="0"/>
          </a:p>
        </p:txBody>
      </p:sp>
      <p:sp>
        <p:nvSpPr>
          <p:cNvPr id="15" name="Text 10"/>
          <p:cNvSpPr/>
          <p:nvPr/>
        </p:nvSpPr>
        <p:spPr>
          <a:xfrm>
            <a:off x="4434840" y="3767328"/>
            <a:ext cx="36118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50,0%</a:t>
            </a:r>
            <a:pPr indent="0" marL="0">
              <a:buNone/>
            </a:pP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dice que la apertura</a:t>
            </a: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importadora perjudica</a:t>
            </a:r>
            <a:endParaRPr lang="en-US" sz="3000" dirty="0"/>
          </a:p>
        </p:txBody>
      </p:sp>
      <p:sp>
        <p:nvSpPr>
          <p:cNvPr id="16" name="Text 11"/>
          <p:cNvSpPr/>
          <p:nvPr/>
        </p:nvSpPr>
        <p:spPr>
          <a:xfrm>
            <a:off x="8183880" y="3767328"/>
            <a:ext cx="36118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C99B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7,2%</a:t>
            </a:r>
            <a:pPr indent="0" marL="0">
              <a:buNone/>
            </a:pP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accedió a crédito</a:t>
            </a: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favorable</a:t>
            </a:r>
            <a:endParaRPr lang="en-US" sz="3000" dirty="0"/>
          </a:p>
        </p:txBody>
      </p:sp>
      <p:sp>
        <p:nvSpPr>
          <p:cNvPr id="17" name="Text 12"/>
          <p:cNvSpPr/>
          <p:nvPr/>
        </p:nvSpPr>
        <p:spPr>
          <a:xfrm>
            <a:off x="685800" y="5541264"/>
            <a:ext cx="10835640" cy="530352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La dificultad no aparece como un problema aislado: se combina menor demanda, menor margen, capacidad ociosa y financiamiento restrictivo.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9" name="Text 14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2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Actividad y demanda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Actividad: la señal principal es el deterioro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Situación general y ventas muestran una dinámica contractiva.</a:t>
            </a:r>
            <a:endParaRPr lang="en-US" sz="1250" dirty="0"/>
          </a:p>
        </p:txBody>
      </p:sp>
      <p:pic>
        <p:nvPicPr>
          <p:cNvPr id="11" name="Image 3" descr="/tmp/ppt_assets/word/media/image5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" y="1880387"/>
            <a:ext cx="5440680" cy="2137106"/>
          </a:xfrm>
          <a:prstGeom prst="rect">
            <a:avLst/>
          </a:prstGeom>
        </p:spPr>
      </p:pic>
      <p:pic>
        <p:nvPicPr>
          <p:cNvPr id="12" name="Image 4" descr="/tmp/ppt_assets/word/media/image6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760" y="1880387"/>
            <a:ext cx="5440680" cy="2137106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68680" y="4370832"/>
            <a:ext cx="315468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 empresas</a:t>
            </a:r>
            <a:pPr indent="0" marL="0">
              <a:buNone/>
            </a:pP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informaron que su situación general empeoró</a:t>
            </a:r>
            <a:endParaRPr lang="en-US" sz="2000" dirty="0"/>
          </a:p>
        </p:txBody>
      </p:sp>
      <p:sp>
        <p:nvSpPr>
          <p:cNvPr id="14" name="Text 7"/>
          <p:cNvSpPr/>
          <p:nvPr/>
        </p:nvSpPr>
        <p:spPr>
          <a:xfrm>
            <a:off x="4617720" y="4370832"/>
            <a:ext cx="315468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 empresas</a:t>
            </a:r>
            <a:pPr indent="0" marL="0">
              <a:buNone/>
            </a:pP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dijeron que sus ventas disminuyeron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1097280" y="5577840"/>
            <a:ext cx="9921240" cy="429768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El deterioro de actividad se expresa simultáneamente en percepción general y demanda efectiva.</a:t>
            </a: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7" name="Text 10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3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Rentabilidad y producción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Rentabilidad y capacidad: menos ventas, menos uso productivo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El resultado económico negativo convive con reducción de la capacidad utilizada.</a:t>
            </a:r>
            <a:endParaRPr lang="en-US" sz="1250" dirty="0"/>
          </a:p>
        </p:txBody>
      </p:sp>
      <p:pic>
        <p:nvPicPr>
          <p:cNvPr id="11" name="Image 3" descr="/tmp/ppt_assets/word/media/image7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970203"/>
            <a:ext cx="5212080" cy="2048915"/>
          </a:xfrm>
          <a:prstGeom prst="rect">
            <a:avLst/>
          </a:prstGeom>
        </p:spPr>
      </p:pic>
      <p:pic>
        <p:nvPicPr>
          <p:cNvPr id="12" name="Image 4" descr="/tmp/ppt_assets/word/media/image8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640" y="1971004"/>
            <a:ext cx="5212080" cy="2047312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960120" y="4443984"/>
            <a:ext cx="315468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60,5%</a:t>
            </a:r>
            <a:pPr indent="0" marL="0">
              <a:buNone/>
            </a:pP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 económico negativo</a:t>
            </a:r>
            <a:endParaRPr lang="en-US" sz="2100" dirty="0"/>
          </a:p>
        </p:txBody>
      </p:sp>
      <p:sp>
        <p:nvSpPr>
          <p:cNvPr id="14" name="Text 7"/>
          <p:cNvSpPr/>
          <p:nvPr/>
        </p:nvSpPr>
        <p:spPr>
          <a:xfrm>
            <a:off x="6355080" y="4443984"/>
            <a:ext cx="315468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53,9%</a:t>
            </a:r>
            <a:pPr indent="0" marL="0">
              <a:buNone/>
            </a:pP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capacidad utilizada en baja</a:t>
            </a:r>
            <a:endParaRPr lang="en-US" sz="2100" dirty="0"/>
          </a:p>
        </p:txBody>
      </p:sp>
      <p:sp>
        <p:nvSpPr>
          <p:cNvPr id="15" name="Text 8"/>
          <p:cNvSpPr/>
          <p:nvPr/>
        </p:nvSpPr>
        <p:spPr>
          <a:xfrm>
            <a:off x="841248" y="5596128"/>
            <a:ext cx="10515600" cy="438912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La caída no se limita a ingresos: se traduce en margen negativo y menor aprovechamiento de la estructura productiva.</a:t>
            </a: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7" name="Text 10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4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Capacidad instalada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La capacidad ociosa aparece como indicador crítico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La mitad opera utilizando como máximo el 50% de su capacidad instalada.</a:t>
            </a:r>
            <a:endParaRPr lang="en-US" sz="1250" dirty="0"/>
          </a:p>
        </p:txBody>
      </p:sp>
      <p:pic>
        <p:nvPicPr>
          <p:cNvPr id="11" name="Image 3" descr="/tmp/ppt_assets/word/media/image9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894429"/>
            <a:ext cx="6080760" cy="284054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315200" y="2057400"/>
            <a:ext cx="3749040" cy="1143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50,0%</a:t>
            </a:r>
            <a:pPr indent="0" marL="0">
              <a:buNone/>
            </a:pPr>
            <a:endParaRPr lang="en-US" sz="3000" dirty="0"/>
          </a:p>
          <a:p>
            <a:pPr indent="0" marL="0">
              <a:buNone/>
            </a:pPr>
            <a:r>
              <a:rPr lang="en-US" sz="3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 hasta el 50% de su capacidad instalada</a:t>
            </a:r>
            <a:endParaRPr lang="en-US" sz="3000" dirty="0"/>
          </a:p>
        </p:txBody>
      </p:sp>
      <p:sp>
        <p:nvSpPr>
          <p:cNvPr id="13" name="Text 7"/>
          <p:cNvSpPr/>
          <p:nvPr/>
        </p:nvSpPr>
        <p:spPr>
          <a:xfrm>
            <a:off x="7315200" y="3703320"/>
            <a:ext cx="3749040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C99B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8,6%</a:t>
            </a:r>
            <a:pPr indent="0" marL="0">
              <a:buNone/>
            </a:pPr>
            <a:endParaRPr lang="en-US" sz="2500" dirty="0"/>
          </a:p>
          <a:p>
            <a:pPr indent="0" marL="0">
              <a:buNone/>
            </a:pPr>
            <a:r>
              <a:rPr lang="en-US" sz="25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alcanza el rango de 76% a 100%</a:t>
            </a:r>
            <a:endParaRPr lang="en-US" sz="2500" dirty="0"/>
          </a:p>
        </p:txBody>
      </p:sp>
      <p:sp>
        <p:nvSpPr>
          <p:cNvPr id="14" name="Text 8"/>
          <p:cNvSpPr/>
          <p:nvPr/>
        </p:nvSpPr>
        <p:spPr>
          <a:xfrm>
            <a:off x="960120" y="5596128"/>
            <a:ext cx="10241280" cy="438912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La subutilización refuerza el diagnóstico de demanda insuficiente y menor escala de producción.</a:t>
            </a:r>
            <a:endParaRPr lang="en-US" sz="1600" dirty="0"/>
          </a:p>
        </p:txBody>
      </p:sp>
      <p:sp>
        <p:nvSpPr>
          <p:cNvPr id="15" name="Text 9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6" name="Text 10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5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Empleo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Empleo: se sostiene, pero con presión creciente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La estabilidad actual convive con reducción de personal y expectativas de ajuste.</a:t>
            </a:r>
            <a:endParaRPr lang="en-US" sz="1250" dirty="0"/>
          </a:p>
        </p:txBody>
      </p:sp>
      <p:pic>
        <p:nvPicPr>
          <p:cNvPr id="11" name="Image 3" descr="/tmp/ppt_assets/word/media/image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966926"/>
            <a:ext cx="5349240" cy="2101188"/>
          </a:xfrm>
          <a:prstGeom prst="rect">
            <a:avLst/>
          </a:prstGeom>
        </p:spPr>
      </p:pic>
      <p:pic>
        <p:nvPicPr>
          <p:cNvPr id="12" name="Image 4" descr="/tmp/ppt_assets/word/media/image3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2149" y="1920240"/>
            <a:ext cx="4697902" cy="219456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914400" y="4443984"/>
            <a:ext cx="3246120" cy="777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36,2%</a:t>
            </a:r>
            <a:pPr indent="0" marL="0">
              <a:buNone/>
            </a:pP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redujo personal en el último trimestre</a:t>
            </a:r>
            <a:endParaRPr lang="en-US" sz="2100" dirty="0"/>
          </a:p>
        </p:txBody>
      </p:sp>
      <p:sp>
        <p:nvSpPr>
          <p:cNvPr id="14" name="Text 7"/>
          <p:cNvSpPr/>
          <p:nvPr/>
        </p:nvSpPr>
        <p:spPr>
          <a:xfrm>
            <a:off x="6172200" y="4389120"/>
            <a:ext cx="4434840" cy="8412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33,6%</a:t>
            </a:r>
            <a:pPr indent="0" marL="0">
              <a:buNone/>
            </a:pP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prevé suspensiones, reducción de jornada, despidos o no renovación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1051560" y="5596128"/>
            <a:ext cx="10058400" cy="438912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La mayoría intenta mantener la plantilla, pero el balance ya es contractivo.</a:t>
            </a: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7" name="Text 10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6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Competitividad e importaciones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Apertura importadora: predominan impactos negativos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Los efectos aparecen más por ventas, precios y clientes que por menores costos de insumos.</a:t>
            </a:r>
            <a:endParaRPr lang="en-US" sz="1250" dirty="0"/>
          </a:p>
        </p:txBody>
      </p:sp>
      <p:pic>
        <p:nvPicPr>
          <p:cNvPr id="11" name="Image 3" descr="/tmp/ppt_assets/word/media/image1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2011351"/>
            <a:ext cx="5212080" cy="2048915"/>
          </a:xfrm>
          <a:prstGeom prst="rect">
            <a:avLst/>
          </a:prstGeom>
        </p:spPr>
      </p:pic>
      <p:pic>
        <p:nvPicPr>
          <p:cNvPr id="12" name="Image 4" descr="/tmp/ppt_assets/word/media/image11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2168" y="1874520"/>
            <a:ext cx="4977864" cy="269748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68680" y="4681728"/>
            <a:ext cx="384048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50,0%</a:t>
            </a:r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considera que la apertura perjudica su competitividad</a:t>
            </a:r>
            <a:endParaRPr lang="en-US" sz="2200" dirty="0"/>
          </a:p>
        </p:txBody>
      </p:sp>
      <p:sp>
        <p:nvSpPr>
          <p:cNvPr id="14" name="Text 7"/>
          <p:cNvSpPr/>
          <p:nvPr/>
        </p:nvSpPr>
        <p:spPr>
          <a:xfrm>
            <a:off x="6144768" y="4681728"/>
            <a:ext cx="41148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57,9%</a:t>
            </a:r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señala caída de ventas como principal impacto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987552" y="5715000"/>
            <a:ext cx="10195560" cy="411480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El beneficio por abaratamiento de insumos aparece como marginal frente a la presión competitiva.</a:t>
            </a: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7" name="Text 10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Innovación y apoyo público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Innovación restringida: bajo acceso a programas y contexto adverso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El sistema de apoyo público casi no llega a las empresas relevadas.</a:t>
            </a:r>
            <a:endParaRPr lang="en-US" sz="1250" dirty="0"/>
          </a:p>
        </p:txBody>
      </p:sp>
      <p:pic>
        <p:nvPicPr>
          <p:cNvPr id="11" name="Image 3" descr="/tmp/ppt_assets/word/media/image1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859" y="1874520"/>
            <a:ext cx="4718809" cy="2148840"/>
          </a:xfrm>
          <a:prstGeom prst="rect">
            <a:avLst/>
          </a:prstGeom>
        </p:spPr>
      </p:pic>
      <p:pic>
        <p:nvPicPr>
          <p:cNvPr id="12" name="Image 4" descr="/tmp/ppt_assets/word/media/image14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1844150"/>
            <a:ext cx="5257800" cy="2392459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96112" y="4526280"/>
            <a:ext cx="3291840" cy="7498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C99B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6,6%</a:t>
            </a:r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accedió a programas públicos de apoyo</a:t>
            </a:r>
            <a:endParaRPr lang="en-US" sz="2200" dirty="0"/>
          </a:p>
        </p:txBody>
      </p:sp>
      <p:sp>
        <p:nvSpPr>
          <p:cNvPr id="14" name="Text 7"/>
          <p:cNvSpPr/>
          <p:nvPr/>
        </p:nvSpPr>
        <p:spPr>
          <a:xfrm>
            <a:off x="6217920" y="4407408"/>
            <a:ext cx="457200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75,0%</a:t>
            </a:r>
            <a:pPr indent="0" marL="0">
              <a:buNone/>
            </a:pP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identifica el contexto económico como obstáculo para innovar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005840" y="5669280"/>
            <a:ext cx="10149840" cy="420624"/>
          </a:xfrm>
          <a:prstGeom prst="rect">
            <a:avLst/>
          </a:prstGeom>
          <a:solidFill>
            <a:srgbClr val="F4FAFC"/>
          </a:solidFill>
          <a:ln w="10160">
            <a:solidFill>
              <a:srgbClr val="CFE3EA">
                <a:alpha val="75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73D6F"/>
                </a:solidFill>
              </a:rPr>
              <a:t>La innovación queda principalmente condicionada por financiamiento y previsibilidad económica.</a:t>
            </a:r>
            <a:endParaRPr lang="en-US" sz="1600" dirty="0"/>
          </a:p>
        </p:txBody>
      </p:sp>
      <p:sp>
        <p:nvSpPr>
          <p:cNvPr id="16" name="Text 9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7" name="Text 10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8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apymedeck/image1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0040" y="184981"/>
            <a:ext cx="1143000" cy="370703"/>
          </a:xfrm>
          <a:prstGeom prst="rect">
            <a:avLst/>
          </a:prstGeom>
        </p:spPr>
      </p:pic>
      <p:pic>
        <p:nvPicPr>
          <p:cNvPr id="3" name="Image 1" descr="/mnt/data/ppt_assets_apymedeck/image28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161" y="173736"/>
            <a:ext cx="1047958" cy="411480"/>
          </a:xfrm>
          <a:prstGeom prst="rect">
            <a:avLst/>
          </a:prstGeom>
        </p:spPr>
      </p:pic>
      <p:pic>
        <p:nvPicPr>
          <p:cNvPr id="4" name="Image 2" descr="/mnt/data/ppt_assets_apymedeck/image29_cro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384" y="200401"/>
            <a:ext cx="914400" cy="358149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6537960" y="20116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73D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Encuesta APYME–UNPAZ | Primer semestre 2026</a:t>
            </a:r>
            <a:endParaRPr lang="en-US" sz="1050" dirty="0"/>
          </a:p>
        </p:txBody>
      </p:sp>
      <p:sp>
        <p:nvSpPr>
          <p:cNvPr id="6" name="Shape 1"/>
          <p:cNvSpPr/>
          <p:nvPr/>
        </p:nvSpPr>
        <p:spPr>
          <a:xfrm>
            <a:off x="320040" y="713232"/>
            <a:ext cx="11521440" cy="0"/>
          </a:xfrm>
          <a:prstGeom prst="line">
            <a:avLst/>
          </a:prstGeom>
          <a:noFill/>
          <a:ln w="15240">
            <a:solidFill>
              <a:srgbClr val="0A7F98"/>
            </a:solidFill>
            <a:prstDash val="solid"/>
          </a:ln>
        </p:spPr>
      </p:sp>
      <p:sp>
        <p:nvSpPr>
          <p:cNvPr id="7" name="Text 2"/>
          <p:cNvSpPr/>
          <p:nvPr/>
        </p:nvSpPr>
        <p:spPr>
          <a:xfrm>
            <a:off x="411480" y="804672"/>
            <a:ext cx="11430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5D6670"/>
                </a:solidFill>
              </a:rPr>
              <a:t>Inversión tecnológica</a:t>
            </a:r>
            <a:endParaRPr lang="en-US" sz="880" dirty="0"/>
          </a:p>
        </p:txBody>
      </p:sp>
      <p:sp>
        <p:nvSpPr>
          <p:cNvPr id="8" name="Text 3"/>
          <p:cNvSpPr/>
          <p:nvPr/>
        </p:nvSpPr>
        <p:spPr>
          <a:xfrm>
            <a:off x="411480" y="1060704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3D6F"/>
                </a:solidFill>
              </a:rPr>
              <a:t>La inversión tecnológica existe, pero depende casi totalmente de fondos propios</a:t>
            </a:r>
            <a:endParaRPr lang="en-US" sz="2500" dirty="0"/>
          </a:p>
        </p:txBody>
      </p:sp>
      <p:sp>
        <p:nvSpPr>
          <p:cNvPr id="9" name="Shape 4"/>
          <p:cNvSpPr/>
          <p:nvPr/>
        </p:nvSpPr>
        <p:spPr>
          <a:xfrm>
            <a:off x="411480" y="1481328"/>
            <a:ext cx="11384280" cy="0"/>
          </a:xfrm>
          <a:prstGeom prst="line">
            <a:avLst/>
          </a:prstGeom>
          <a:noFill/>
          <a:ln w="13970">
            <a:solidFill>
              <a:srgbClr val="0A7F9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411480" y="1572768"/>
            <a:ext cx="11155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5D6670"/>
                </a:solidFill>
              </a:rPr>
              <a:t>Sin instrumentos de apoyo, la inversión queda atada a la liquidez de cada empresa.</a:t>
            </a:r>
            <a:endParaRPr lang="en-US" sz="1250" dirty="0"/>
          </a:p>
        </p:txBody>
      </p:sp>
      <p:pic>
        <p:nvPicPr>
          <p:cNvPr id="11" name="Image 3" descr="/tmp/ppt_assets/word/media/image13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1875200"/>
            <a:ext cx="5669280" cy="265039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858000" y="1920240"/>
            <a:ext cx="4023360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31,6%</a:t>
            </a:r>
            <a:pPr indent="0" marL="0">
              <a:buNone/>
            </a:pPr>
            <a:endParaRPr lang="en-US" sz="2800" dirty="0"/>
          </a:p>
          <a:p>
            <a:pPr indent="0" marL="0">
              <a:buNone/>
            </a:pPr>
            <a:r>
              <a:rPr lang="en-US" sz="28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realizó inversiones en nueva tecnología</a:t>
            </a:r>
            <a:endParaRPr lang="en-US" sz="2800" dirty="0"/>
          </a:p>
        </p:txBody>
      </p:sp>
      <p:sp>
        <p:nvSpPr>
          <p:cNvPr id="13" name="Text 7"/>
          <p:cNvSpPr/>
          <p:nvPr/>
        </p:nvSpPr>
        <p:spPr>
          <a:xfrm>
            <a:off x="6858000" y="3474720"/>
            <a:ext cx="402336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2B7B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30,9%</a:t>
            </a:r>
            <a:pPr indent="0" marL="0">
              <a:buNone/>
            </a:pPr>
            <a:endParaRPr lang="en-US" sz="2500" dirty="0"/>
          </a:p>
          <a:p>
            <a:pPr indent="0" marL="0">
              <a:buNone/>
            </a:pPr>
            <a:r>
              <a:rPr lang="en-US" sz="25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hizo con fondos propios</a:t>
            </a:r>
            <a:endParaRPr lang="en-US" sz="2500" dirty="0"/>
          </a:p>
        </p:txBody>
      </p:sp>
      <p:sp>
        <p:nvSpPr>
          <p:cNvPr id="14" name="Text 8"/>
          <p:cNvSpPr/>
          <p:nvPr/>
        </p:nvSpPr>
        <p:spPr>
          <a:xfrm>
            <a:off x="6858000" y="4709160"/>
            <a:ext cx="4023360" cy="868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C99B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44,1%</a:t>
            </a:r>
            <a:pPr indent="0" marL="0">
              <a:buNone/>
            </a:pPr>
            <a:endParaRPr lang="en-US" sz="2300" dirty="0"/>
          </a:p>
          <a:p>
            <a:pPr indent="0" marL="0">
              <a:buNone/>
            </a:pPr>
            <a:r>
              <a:rPr lang="en-US" sz="23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prioriza invertir en este contexto</a:t>
            </a:r>
            <a:endParaRPr lang="en-US" sz="2300" dirty="0"/>
          </a:p>
        </p:txBody>
      </p:sp>
      <p:sp>
        <p:nvSpPr>
          <p:cNvPr id="15" name="Text 9"/>
          <p:cNvSpPr/>
          <p:nvPr/>
        </p:nvSpPr>
        <p:spPr>
          <a:xfrm>
            <a:off x="411480" y="6510528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Base: 152 respuestas empresarias. Fuente: elaboración propia sobre encuesta APYME–UNPAZ, 2026.</a:t>
            </a:r>
            <a:endParaRPr lang="en-US" sz="750" dirty="0"/>
          </a:p>
        </p:txBody>
      </p:sp>
      <p:sp>
        <p:nvSpPr>
          <p:cNvPr id="16" name="Text 10"/>
          <p:cNvSpPr/>
          <p:nvPr/>
        </p:nvSpPr>
        <p:spPr>
          <a:xfrm>
            <a:off x="11384280" y="6501384"/>
            <a:ext cx="411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5D6670"/>
                </a:solidFill>
              </a:rPr>
              <a:t>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UNPAZ / APYME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Resultados encuesta APYME-UNPAZ - Primer semestre 2026</dc:title>
  <dc:subject>Encuesta APYME-UNPAZ sobre la situación de las PyMEs</dc:subject>
  <dc:creator>OpenAI</dc:creator>
  <cp:lastModifiedBy>OpenAI</cp:lastModifiedBy>
  <cp:revision>1</cp:revision>
  <dcterms:created xsi:type="dcterms:W3CDTF">2026-07-27T16:07:16Z</dcterms:created>
  <dcterms:modified xsi:type="dcterms:W3CDTF">2026-07-27T16:07:16Z</dcterms:modified>
</cp:coreProperties>
</file>